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Lloyd" userId="8fac43386794758a" providerId="LiveId" clId="{C60E2E65-28F1-43AD-BD3B-B56590E99F7F}"/>
    <pc:docChg chg="custSel delSld modSld">
      <pc:chgData name="Jon Lloyd" userId="8fac43386794758a" providerId="LiveId" clId="{C60E2E65-28F1-43AD-BD3B-B56590E99F7F}" dt="2019-10-28T11:41:35.560" v="2080" actId="20577"/>
      <pc:docMkLst>
        <pc:docMk/>
      </pc:docMkLst>
      <pc:sldChg chg="modSp">
        <pc:chgData name="Jon Lloyd" userId="8fac43386794758a" providerId="LiveId" clId="{C60E2E65-28F1-43AD-BD3B-B56590E99F7F}" dt="2019-10-28T11:29:06.555" v="14" actId="20577"/>
        <pc:sldMkLst>
          <pc:docMk/>
          <pc:sldMk cId="1229229052" sldId="256"/>
        </pc:sldMkLst>
        <pc:spChg chg="mod">
          <ac:chgData name="Jon Lloyd" userId="8fac43386794758a" providerId="LiveId" clId="{C60E2E65-28F1-43AD-BD3B-B56590E99F7F}" dt="2019-10-28T11:29:01.650" v="5" actId="20577"/>
          <ac:spMkLst>
            <pc:docMk/>
            <pc:sldMk cId="1229229052" sldId="256"/>
            <ac:spMk id="2" creationId="{9639A691-57B5-4B1B-B028-DE6114FA072E}"/>
          </ac:spMkLst>
        </pc:spChg>
        <pc:spChg chg="mod">
          <ac:chgData name="Jon Lloyd" userId="8fac43386794758a" providerId="LiveId" clId="{C60E2E65-28F1-43AD-BD3B-B56590E99F7F}" dt="2019-10-28T11:29:06.555" v="14" actId="20577"/>
          <ac:spMkLst>
            <pc:docMk/>
            <pc:sldMk cId="1229229052" sldId="256"/>
            <ac:spMk id="3" creationId="{0F4C36AB-2252-4025-AC0C-9DC46019D9C7}"/>
          </ac:spMkLst>
        </pc:spChg>
      </pc:sldChg>
      <pc:sldChg chg="modSp">
        <pc:chgData name="Jon Lloyd" userId="8fac43386794758a" providerId="LiveId" clId="{C60E2E65-28F1-43AD-BD3B-B56590E99F7F}" dt="2019-10-28T11:41:35.560" v="2080" actId="20577"/>
        <pc:sldMkLst>
          <pc:docMk/>
          <pc:sldMk cId="1705975306" sldId="257"/>
        </pc:sldMkLst>
        <pc:spChg chg="mod">
          <ac:chgData name="Jon Lloyd" userId="8fac43386794758a" providerId="LiveId" clId="{C60E2E65-28F1-43AD-BD3B-B56590E99F7F}" dt="2019-10-28T11:41:35.560" v="2080" actId="20577"/>
          <ac:spMkLst>
            <pc:docMk/>
            <pc:sldMk cId="1705975306" sldId="257"/>
            <ac:spMk id="2" creationId="{BF533535-4AA0-4B6A-A415-765DD3DF7174}"/>
          </ac:spMkLst>
        </pc:spChg>
        <pc:spChg chg="mod">
          <ac:chgData name="Jon Lloyd" userId="8fac43386794758a" providerId="LiveId" clId="{C60E2E65-28F1-43AD-BD3B-B56590E99F7F}" dt="2019-10-28T11:41:29.005" v="2073" actId="20577"/>
          <ac:spMkLst>
            <pc:docMk/>
            <pc:sldMk cId="1705975306" sldId="257"/>
            <ac:spMk id="27" creationId="{A5B2F314-93F1-4BF7-9B69-6E4C7588958A}"/>
          </ac:spMkLst>
        </pc:spChg>
      </pc:sldChg>
      <pc:sldChg chg="modSp">
        <pc:chgData name="Jon Lloyd" userId="8fac43386794758a" providerId="LiveId" clId="{C60E2E65-28F1-43AD-BD3B-B56590E99F7F}" dt="2019-10-28T11:38:23.516" v="1564" actId="20577"/>
        <pc:sldMkLst>
          <pc:docMk/>
          <pc:sldMk cId="2940891408" sldId="258"/>
        </pc:sldMkLst>
        <pc:spChg chg="mod">
          <ac:chgData name="Jon Lloyd" userId="8fac43386794758a" providerId="LiveId" clId="{C60E2E65-28F1-43AD-BD3B-B56590E99F7F}" dt="2019-10-28T11:38:23.516" v="1564" actId="20577"/>
          <ac:spMkLst>
            <pc:docMk/>
            <pc:sldMk cId="2940891408" sldId="258"/>
            <ac:spMk id="3" creationId="{01C5EDB1-B163-435E-8590-3AADE3768E21}"/>
          </ac:spMkLst>
        </pc:spChg>
      </pc:sldChg>
      <pc:sldChg chg="modSp">
        <pc:chgData name="Jon Lloyd" userId="8fac43386794758a" providerId="LiveId" clId="{C60E2E65-28F1-43AD-BD3B-B56590E99F7F}" dt="2019-10-28T11:36:04.515" v="1154" actId="20577"/>
        <pc:sldMkLst>
          <pc:docMk/>
          <pc:sldMk cId="326030907" sldId="260"/>
        </pc:sldMkLst>
        <pc:spChg chg="mod">
          <ac:chgData name="Jon Lloyd" userId="8fac43386794758a" providerId="LiveId" clId="{C60E2E65-28F1-43AD-BD3B-B56590E99F7F}" dt="2019-10-28T11:36:04.515" v="1154" actId="20577"/>
          <ac:spMkLst>
            <pc:docMk/>
            <pc:sldMk cId="326030907" sldId="260"/>
            <ac:spMk id="3" creationId="{DF0ECF1B-F5B1-4F6D-BE3F-7BCE70AF8FBE}"/>
          </ac:spMkLst>
        </pc:spChg>
      </pc:sldChg>
      <pc:sldChg chg="modSp">
        <pc:chgData name="Jon Lloyd" userId="8fac43386794758a" providerId="LiveId" clId="{C60E2E65-28F1-43AD-BD3B-B56590E99F7F}" dt="2019-10-28T11:37:40.855" v="1388" actId="20577"/>
        <pc:sldMkLst>
          <pc:docMk/>
          <pc:sldMk cId="2191798035" sldId="261"/>
        </pc:sldMkLst>
        <pc:spChg chg="mod">
          <ac:chgData name="Jon Lloyd" userId="8fac43386794758a" providerId="LiveId" clId="{C60E2E65-28F1-43AD-BD3B-B56590E99F7F}" dt="2019-10-28T11:37:40.855" v="1388" actId="20577"/>
          <ac:spMkLst>
            <pc:docMk/>
            <pc:sldMk cId="2191798035" sldId="261"/>
            <ac:spMk id="3" creationId="{05CD0264-A6F2-4BF9-8C5C-8B6C22F8540C}"/>
          </ac:spMkLst>
        </pc:spChg>
      </pc:sldChg>
      <pc:sldChg chg="del">
        <pc:chgData name="Jon Lloyd" userId="8fac43386794758a" providerId="LiveId" clId="{C60E2E65-28F1-43AD-BD3B-B56590E99F7F}" dt="2019-10-28T11:29:12.659" v="15" actId="2696"/>
        <pc:sldMkLst>
          <pc:docMk/>
          <pc:sldMk cId="3372262608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0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3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62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8531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24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10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05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63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9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2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39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2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7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2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4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6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2DA69A4-7E70-4739-801D-D0511880F335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1DBC0-4064-4078-8F47-F44DB63F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29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9A691-57B5-4B1B-B028-DE6114FA07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Second Paper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C36AB-2252-4025-AC0C-9DC46019D9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PSVP 2044: </a:t>
            </a:r>
            <a:r>
              <a:rPr lang="en-US" i="1" dirty="0"/>
              <a:t>Peace and violence</a:t>
            </a:r>
          </a:p>
          <a:p>
            <a:r>
              <a:rPr lang="en-US" i="1" dirty="0"/>
              <a:t>October 28,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29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CAB9E0-A918-4CF7-80B5-274718379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What I’m Looking For On Writing Assignments: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5E9AB66-5E56-47F1-A882-154F0D2D7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600" b="1" dirty="0"/>
              <a:t>ASSIGNMENT INSTRUCTIONS</a:t>
            </a:r>
            <a:r>
              <a:rPr lang="en-US" sz="1600" dirty="0"/>
              <a:t>: Complete response to each assignment aspect. 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INFORMATION RETENTION</a:t>
            </a:r>
            <a:r>
              <a:rPr lang="en-US" sz="1600" dirty="0"/>
              <a:t>: Thorough understanding of material (readings, theories, philosophies, documentaries, etc.) with minimal (minor) mistakes and no crucial information missing. 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MEANINGFUL ANALYSIS</a:t>
            </a:r>
            <a:r>
              <a:rPr lang="en-US" sz="1600" dirty="0"/>
              <a:t>: Engagement with material, thorough description of what it means in terms of definition as well as deep analysis of its implications.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CRITICAL THINKING</a:t>
            </a:r>
            <a:r>
              <a:rPr lang="en-US" sz="1600" dirty="0"/>
              <a:t>: Applying knowledge to complex situations through deep critical discussion –AND/OR- suitably advanced critique on MAJOR aspects of subject matter (in this case, YOUR outlook). </a:t>
            </a:r>
          </a:p>
          <a:p>
            <a:pPr>
              <a:lnSpc>
                <a:spcPct val="90000"/>
              </a:lnSpc>
            </a:pPr>
            <a:r>
              <a:rPr lang="en-US" sz="1600" b="1" dirty="0"/>
              <a:t>IMPROVEMENT</a:t>
            </a:r>
            <a:r>
              <a:rPr lang="en-US" sz="1600" dirty="0"/>
              <a:t>: Demonstrating improvement, incorporating feedback, or maintaining consistent quality since the last assignment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8424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6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533535-4AA0-4B6A-A415-765DD3DF7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(Semi)-Common Issues with Second Paper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A5B2F314-93F1-4BF7-9B69-6E4C75889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Assignment Instructions </a:t>
            </a:r>
          </a:p>
          <a:p>
            <a:pPr lvl="1"/>
            <a:r>
              <a:rPr lang="en-US" dirty="0"/>
              <a:t>No explicit discussion of </a:t>
            </a:r>
            <a:r>
              <a:rPr lang="en-US" i="1" dirty="0"/>
              <a:t>why </a:t>
            </a:r>
            <a:r>
              <a:rPr lang="en-US" dirty="0"/>
              <a:t>theories were suited/unsuited to explain certain types of violence.</a:t>
            </a:r>
          </a:p>
          <a:p>
            <a:pPr lvl="1"/>
            <a:r>
              <a:rPr lang="en-US" dirty="0"/>
              <a:t>No APA Formatting</a:t>
            </a:r>
          </a:p>
          <a:p>
            <a:pPr lvl="1"/>
            <a:r>
              <a:rPr lang="en-US" dirty="0"/>
              <a:t>LITTLE-TO-NO APA IN-TEXT CIATIONS, EXCEPT AFTER QUOTES. </a:t>
            </a:r>
          </a:p>
          <a:p>
            <a:r>
              <a:rPr lang="en-US" dirty="0"/>
              <a:t>Critical Thinking/Meaningful Analysis:</a:t>
            </a:r>
          </a:p>
          <a:p>
            <a:pPr lvl="1"/>
            <a:r>
              <a:rPr lang="en-US" dirty="0"/>
              <a:t>Implications or arguments raised, but not discussed in any detail. </a:t>
            </a:r>
          </a:p>
          <a:p>
            <a:pPr lvl="1"/>
            <a:r>
              <a:rPr lang="en-US" dirty="0"/>
              <a:t>Some of you never actually gave a definition for the type of crime you were discussing; this is particularly problematic when talking about Hate Crime.</a:t>
            </a:r>
          </a:p>
          <a:p>
            <a:pPr lvl="1"/>
            <a:r>
              <a:rPr lang="en-US" dirty="0"/>
              <a:t>Assumptions claimed as fact.</a:t>
            </a:r>
          </a:p>
          <a:p>
            <a:r>
              <a:rPr lang="en-US" dirty="0"/>
              <a:t>Information Retention</a:t>
            </a:r>
          </a:p>
          <a:p>
            <a:pPr marL="457200" lvl="1" indent="0">
              <a:buNone/>
            </a:pPr>
            <a:r>
              <a:rPr lang="en-US" dirty="0"/>
              <a:t>	Overgeneralization of theoretical principles, False Cause for violence, or Mix-up of theories.</a:t>
            </a:r>
          </a:p>
        </p:txBody>
      </p:sp>
    </p:spTree>
    <p:extLst>
      <p:ext uri="{BB962C8B-B14F-4D97-AF65-F5344CB8AC3E}">
        <p14:creationId xmlns:p14="http://schemas.microsoft.com/office/powerpoint/2010/main" val="1705975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83D5C8-0253-4583-A571-17EBDB20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Common Strengths with First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5EDB1-B163-435E-8590-3AADE376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r>
              <a:rPr lang="en-US" dirty="0"/>
              <a:t>Nearly all understood material (Information Retention)</a:t>
            </a:r>
          </a:p>
          <a:p>
            <a:r>
              <a:rPr lang="en-US" dirty="0"/>
              <a:t>Meaningful Analysis: </a:t>
            </a:r>
            <a:r>
              <a:rPr lang="en-US" b="1" dirty="0"/>
              <a:t>much </a:t>
            </a:r>
            <a:r>
              <a:rPr lang="en-US" dirty="0"/>
              <a:t>deeper, </a:t>
            </a:r>
            <a:r>
              <a:rPr lang="en-US" b="1" dirty="0"/>
              <a:t>excellent </a:t>
            </a:r>
            <a:r>
              <a:rPr lang="en-US" dirty="0"/>
              <a:t>comparison/contrasting.</a:t>
            </a:r>
          </a:p>
          <a:p>
            <a:r>
              <a:rPr lang="en-US" dirty="0"/>
              <a:t>Critical Thinking: Excellent application of theory to context and major critiques were much better argued overall, though there’s still room for improvement. </a:t>
            </a:r>
          </a:p>
        </p:txBody>
      </p:sp>
    </p:spTree>
    <p:extLst>
      <p:ext uri="{BB962C8B-B14F-4D97-AF65-F5344CB8AC3E}">
        <p14:creationId xmlns:p14="http://schemas.microsoft.com/office/powerpoint/2010/main" val="2940891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9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15DEF-41F6-43C2-9268-5F1204A9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8947522" cy="14005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General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ECF1B-F5B1-4F6D-BE3F-7BCE70AF8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63520"/>
            <a:ext cx="8946541" cy="34848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b="1" dirty="0"/>
              <a:t>Second Paper</a:t>
            </a:r>
            <a:r>
              <a:rPr lang="en-US" sz="1500" dirty="0"/>
              <a:t>: Average was about an 21/25 (this is </a:t>
            </a:r>
            <a:r>
              <a:rPr lang="en-US" sz="1500" b="1" dirty="0"/>
              <a:t>including</a:t>
            </a:r>
            <a:r>
              <a:rPr lang="en-US" sz="1500" dirty="0"/>
              <a:t> those that didn’t turn in the assignment).</a:t>
            </a:r>
          </a:p>
          <a:p>
            <a:pPr lvl="1">
              <a:lnSpc>
                <a:spcPct val="90000"/>
              </a:lnSpc>
            </a:pPr>
            <a:r>
              <a:rPr lang="en-US" sz="1300" dirty="0"/>
              <a:t>First Paper Average was about an 18/25, as a class, you’ve improved nearly 7 points or 28% as a whole. Great job!</a:t>
            </a:r>
          </a:p>
          <a:p>
            <a:pPr>
              <a:lnSpc>
                <a:spcPct val="90000"/>
              </a:lnSpc>
            </a:pPr>
            <a:r>
              <a:rPr lang="en-US" sz="1500" dirty="0"/>
              <a:t>If you had:</a:t>
            </a:r>
          </a:p>
          <a:p>
            <a:pPr lvl="1">
              <a:lnSpc>
                <a:spcPct val="90000"/>
              </a:lnSpc>
            </a:pPr>
            <a:r>
              <a:rPr lang="en-US" sz="1500" u="sng" dirty="0"/>
              <a:t>&lt;18:</a:t>
            </a:r>
            <a:r>
              <a:rPr lang="en-US" sz="1500" dirty="0"/>
              <a:t> Need serious improvement in two areas or minor improvements in three. E.g. you might have had  </a:t>
            </a:r>
            <a:r>
              <a:rPr lang="en-US" sz="1500" i="1" dirty="0"/>
              <a:t>fantastic </a:t>
            </a:r>
            <a:r>
              <a:rPr lang="en-US" sz="1500" dirty="0"/>
              <a:t>information retention or an </a:t>
            </a:r>
            <a:r>
              <a:rPr lang="en-US" sz="1500" i="1" dirty="0"/>
              <a:t>excellent </a:t>
            </a:r>
            <a:r>
              <a:rPr lang="en-US" sz="1500" dirty="0"/>
              <a:t>critique/application section, but your analysis needs work , or you might have missed or been vague in multiple parts of your response.</a:t>
            </a:r>
          </a:p>
          <a:p>
            <a:pPr lvl="1">
              <a:lnSpc>
                <a:spcPct val="90000"/>
              </a:lnSpc>
            </a:pPr>
            <a:r>
              <a:rPr lang="en-US" sz="1500" u="sng" dirty="0"/>
              <a:t>19-21</a:t>
            </a:r>
            <a:r>
              <a:rPr lang="en-US" sz="1500" dirty="0"/>
              <a:t>: Need some minor improvements, missed a response, or major improvement in one key area, see personal feedback. </a:t>
            </a:r>
          </a:p>
          <a:p>
            <a:pPr lvl="1">
              <a:lnSpc>
                <a:spcPct val="90000"/>
              </a:lnSpc>
            </a:pPr>
            <a:r>
              <a:rPr lang="en-US" sz="1500" u="sng" dirty="0"/>
              <a:t>&gt;22-27</a:t>
            </a:r>
            <a:r>
              <a:rPr lang="en-US" sz="1500" dirty="0"/>
              <a:t>: Exemplary work, see feedback for how to improve even further. </a:t>
            </a:r>
            <a:r>
              <a:rPr lang="en-US" sz="1500" i="1" dirty="0"/>
              <a:t>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26030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046C-5F09-4F9F-8168-5BAED760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need help…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0264-A6F2-4BF9-8C5C-8B6C22F85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518" y="2470929"/>
            <a:ext cx="8946541" cy="4195481"/>
          </a:xfrm>
        </p:spPr>
        <p:txBody>
          <a:bodyPr/>
          <a:lstStyle/>
          <a:p>
            <a:r>
              <a:rPr lang="en-US" dirty="0"/>
              <a:t>Email me, drop in during Office Hours, </a:t>
            </a:r>
            <a:r>
              <a:rPr lang="en-US" b="1" dirty="0"/>
              <a:t>take my feedback to the Writing Center</a:t>
            </a:r>
            <a:r>
              <a:rPr lang="en-US" dirty="0"/>
              <a:t>, and/or ask a fellow student for help. </a:t>
            </a:r>
          </a:p>
          <a:p>
            <a:r>
              <a:rPr lang="en-US" dirty="0"/>
              <a:t>Remember, these grades are </a:t>
            </a:r>
            <a:r>
              <a:rPr lang="en-US" b="1" dirty="0"/>
              <a:t>assessments</a:t>
            </a:r>
            <a:r>
              <a:rPr lang="en-US" dirty="0"/>
              <a:t>. They do not directly influence your </a:t>
            </a:r>
            <a:r>
              <a:rPr lang="en-US" b="1" dirty="0"/>
              <a:t>Final Grade</a:t>
            </a:r>
            <a:r>
              <a:rPr lang="en-US" dirty="0"/>
              <a:t>. </a:t>
            </a:r>
          </a:p>
          <a:p>
            <a:r>
              <a:rPr lang="en-US" dirty="0"/>
              <a:t>Feel free to ask questions, offer critiques, or defend your choices. I’m open to discussion and happy to help any student who asks. </a:t>
            </a:r>
          </a:p>
          <a:p>
            <a:r>
              <a:rPr lang="en-US" dirty="0"/>
              <a:t>We are going to have a lecture regarding proper in-text citations this </a:t>
            </a:r>
            <a:r>
              <a:rPr lang="en-US" b="1" dirty="0"/>
              <a:t>Wednesday</a:t>
            </a:r>
            <a:r>
              <a:rPr lang="en-US" dirty="0"/>
              <a:t>, when I assign your next paper (due 11/22). You will have </a:t>
            </a:r>
            <a:r>
              <a:rPr lang="en-US" b="1" dirty="0"/>
              <a:t>three weeks</a:t>
            </a:r>
            <a:r>
              <a:rPr lang="en-US" dirty="0"/>
              <a:t> to write this. I will happily look at early drafts to offer advice. </a:t>
            </a:r>
          </a:p>
        </p:txBody>
      </p:sp>
    </p:spTree>
    <p:extLst>
      <p:ext uri="{BB962C8B-B14F-4D97-AF65-F5344CB8AC3E}">
        <p14:creationId xmlns:p14="http://schemas.microsoft.com/office/powerpoint/2010/main" val="2191798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541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Second Paper Review</vt:lpstr>
      <vt:lpstr>What I’m Looking For On Writing Assignments:</vt:lpstr>
      <vt:lpstr>(Semi)-Common Issues with Second Paper</vt:lpstr>
      <vt:lpstr>Common Strengths with First Paper</vt:lpstr>
      <vt:lpstr>General Feedback</vt:lpstr>
      <vt:lpstr>If you need help…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Paper Review</dc:title>
  <dc:creator>Jon Lloyd</dc:creator>
  <cp:lastModifiedBy>Jon Lloyd</cp:lastModifiedBy>
  <cp:revision>1</cp:revision>
  <dcterms:created xsi:type="dcterms:W3CDTF">2019-09-23T17:32:51Z</dcterms:created>
  <dcterms:modified xsi:type="dcterms:W3CDTF">2019-10-28T11:41:37Z</dcterms:modified>
</cp:coreProperties>
</file>